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.jpg"/>
  <Default Extension="xlsx" ContentType="application/vnd.openxmlformats-officedocument.spreadsheetml.sheet"/>
  <Default Extension="png" ContentType="image/png"/>
  <Default Extension="rels" ContentType="application/vnd.openxmlformats-package.relationshi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colors3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style3.xml" ContentType="application/vnd.ms-office.chart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60" r:id="rId3"/>
  </p:sldIdLst>
  <p:sldSz cx="6858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160"/>
    <a:srgbClr val="EFF3D5"/>
    <a:srgbClr val="68829E"/>
    <a:srgbClr val="E5EBBB"/>
    <a:srgbClr val="D7E098"/>
    <a:srgbClr val="AEBD38"/>
    <a:srgbClr val="598234"/>
    <a:srgbClr val="A6D18B"/>
    <a:srgbClr val="F6FAF4"/>
    <a:srgbClr val="41C7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86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-3432" y="1308"/>
      </p:cViewPr>
      <p:guideLst>
        <p:guide orient="horz" pos="43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76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customXml" Target="../customXml/item2.xml"/><Relationship Id="rId8" Type="http://schemas.openxmlformats.org/officeDocument/2006/relationships/customXml" Target="../customXml/item1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customXml" Target="../customXml/item3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Workbook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Workbook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package" Target="../embeddings/Workbook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1136045494313"/>
          <c:y val="0.0128798491690068"/>
          <c:w val="0.479425073653851"/>
          <c:h val="0.91260697426721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Planificat</c:v>
                </c:pt>
              </c:strCache>
            </c:strRef>
          </c:tx>
          <c:spPr>
            <a:solidFill>
              <a:srgbClr val="505160">
                <a:alpha val="98824"/>
              </a:srgbClr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>
                      <a:defRPr lang="en-US" sz="18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o-RO" dirty="0" smtClean="0"/>
                      <a:t>1686,4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>
                      <a:defRPr lang="en-US" sz="18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o-RO" dirty="0" smtClean="0"/>
                      <a:t>2.301,00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>
                      <a:defRPr lang="en-US" sz="18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o-RO" dirty="0" smtClean="0"/>
                      <a:t>10.028,30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Bani acumulati local</c:v>
                </c:pt>
                <c:pt idx="1">
                  <c:v>Impozite pe venit</c:v>
                </c:pt>
                <c:pt idx="2">
                  <c:v>Transfer de la Guvern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1686.4</c:v>
                </c:pt>
                <c:pt idx="1">
                  <c:v>2301</c:v>
                </c:pt>
                <c:pt idx="2">
                  <c:v>10028.3</c:v>
                </c:pt>
              </c:numCache>
            </c:numRef>
          </c:val>
        </c:ser>
        <c:ser>
          <c:idx val="1"/>
          <c:order val="1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Bani acumulati local</c:v>
                </c:pt>
                <c:pt idx="1">
                  <c:v>Impozite pe venit</c:v>
                </c:pt>
                <c:pt idx="2">
                  <c:v>Transfer de la Guvern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94177024"/>
        <c:axId val="181361984"/>
      </c:barChart>
      <c:catAx>
        <c:axId val="1941770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181361984"/>
        <c:crosses val="autoZero"/>
        <c:auto val="0"/>
        <c:lblAlgn val="ctr"/>
        <c:lblOffset val="100"/>
        <c:noMultiLvlLbl val="0"/>
      </c:catAx>
      <c:valAx>
        <c:axId val="181361984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195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194177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0ff2bff5-9d3c-4df9-a843-8d623082923b}"/>
      </c:ext>
    </c:extLst>
  </c:chart>
  <c:spPr>
    <a:noFill/>
    <a:ln>
      <a:noFill/>
    </a:ln>
    <a:effectLst/>
  </c:spPr>
  <c:txPr>
    <a:bodyPr/>
    <a:lstStyle/>
    <a:p>
      <a:pPr>
        <a:defRPr lang="en-US"/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30454802271537"/>
          <c:y val="0.07320970084655"/>
          <c:w val="0.520620931532804"/>
          <c:h val="0.9001684820630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Planificat</c:v>
                </c:pt>
              </c:strCache>
            </c:strRef>
          </c:tx>
          <c:spPr>
            <a:solidFill>
              <a:srgbClr val="50516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>
                      <a:defRPr lang="en-US" sz="18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o-RO" dirty="0" smtClean="0"/>
                      <a:t>361,00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>
                      <a:defRPr lang="en-US" sz="18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o-RO" dirty="0" smtClean="0"/>
                      <a:t>806,2,00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>
                      <a:defRPr lang="en-US" sz="18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o-RO" dirty="0" smtClean="0"/>
                      <a:t>101,2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>
                      <a:defRPr lang="en-US" sz="18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mtClean="0"/>
                      <a:t>459</a:t>
                    </a:r>
                    <a:r>
                      <a:rPr lang="ro-RO" smtClean="0"/>
                      <a:t>,2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Încasări din impozite locale</c:v>
                </c:pt>
                <c:pt idx="1">
                  <c:v>Încasări din servicii APL</c:v>
                </c:pt>
                <c:pt idx="2">
                  <c:v>Arenda și locațiunea</c:v>
                </c:pt>
                <c:pt idx="3">
                  <c:v>Încasări din taxe locale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361</c:v>
                </c:pt>
                <c:pt idx="1">
                  <c:v>806.2</c:v>
                </c:pt>
                <c:pt idx="2">
                  <c:v>101.2</c:v>
                </c:pt>
                <c:pt idx="3">
                  <c:v>459.2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256231424"/>
        <c:axId val="251446976"/>
      </c:barChart>
      <c:catAx>
        <c:axId val="2562314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51446976"/>
        <c:crosses val="autoZero"/>
        <c:auto val="1"/>
        <c:lblAlgn val="ctr"/>
        <c:lblOffset val="100"/>
        <c:noMultiLvlLbl val="0"/>
      </c:catAx>
      <c:valAx>
        <c:axId val="25144697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195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562314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5ca6ceba-b096-4810-8f4b-5d422beb8091}"/>
      </c:ext>
    </c:extLst>
  </c:chart>
  <c:spPr>
    <a:noFill/>
    <a:ln>
      <a:noFill/>
    </a:ln>
    <a:effectLst/>
  </c:spPr>
  <c:txPr>
    <a:bodyPr/>
    <a:lstStyle/>
    <a:p>
      <a:pPr>
        <a:defRPr lang="en-US"/>
      </a:pPr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8399600233246"/>
          <c:y val="0.0215508899060561"/>
          <c:w val="0.452882976506704"/>
          <c:h val="0.97744918093421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Planificat</c:v>
                </c:pt>
              </c:strCache>
            </c:strRef>
          </c:tx>
          <c:spPr>
            <a:solidFill>
              <a:srgbClr val="50516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.0259259297063181"/>
                  <c:y val="0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>
                      <a:defRPr lang="en-US" sz="18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o-RO" dirty="0" smtClean="0"/>
                      <a:t>25,0 mii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0111111127312792"/>
                  <c:y val="-0.0028027147050496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>
                      <a:defRPr lang="en-US" sz="18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o-RO" dirty="0" smtClean="0"/>
                      <a:t>1013 mii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>
                      <a:defRPr lang="en-US" sz="18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mtClean="0"/>
                      <a:t>200,00</a:t>
                    </a:r>
                    <a:r>
                      <a:rPr lang="ro-RO" smtClean="0"/>
                      <a:t> mii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>
                      <a:defRPr lang="en-US" sz="18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o-RO" dirty="0" smtClean="0"/>
                      <a:t>20</a:t>
                    </a:r>
                    <a:r>
                      <a:rPr lang="en-US" dirty="0" smtClean="0"/>
                      <a:t>0,00</a:t>
                    </a:r>
                    <a:r>
                      <a:rPr lang="ro-RO" dirty="0" smtClean="0"/>
                      <a:t>mii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>
                      <a:defRPr lang="en-US" sz="18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o-RO" dirty="0" smtClean="0"/>
                      <a:t>922,8 mii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>
                      <a:defRPr lang="en-US" sz="18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o-RO" dirty="0" smtClean="0"/>
                      <a:t>3063 mii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>
                      <a:defRPr lang="en-US" sz="18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o-RO" dirty="0" smtClean="0"/>
                      <a:t>888,6 mii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>
                      <a:defRPr lang="en-US" sz="18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smtClean="0"/>
                      <a:t>7</a:t>
                    </a:r>
                    <a:r>
                      <a:rPr lang="ro-RO" dirty="0" smtClean="0"/>
                      <a:t>728,3mii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Fondul de rezervă</c:v>
                </c:pt>
                <c:pt idx="1">
                  <c:v>Reparație drumuri</c:v>
                </c:pt>
                <c:pt idx="2">
                  <c:v>Iluminarea stradala</c:v>
                </c:pt>
                <c:pt idx="3">
                  <c:v>Aprovizionare cu apă</c:v>
                </c:pt>
                <c:pt idx="4">
                  <c:v>Casa decultura, bibliotecă, tineret și sport</c:v>
                </c:pt>
                <c:pt idx="5">
                  <c:v>Primărie, Apararea Nationala  și Consiliul Local</c:v>
                </c:pt>
                <c:pt idx="6">
                  <c:v>Amenajare teritoriu</c:v>
                </c:pt>
                <c:pt idx="7">
                  <c:v>Grădiniță</c:v>
                </c:pt>
              </c:strCache>
            </c:strRef>
          </c:cat>
          <c:val>
            <c:numRef>
              <c:f>Sheet1!$B$2:$B$9</c:f>
              <c:numCache>
                <c:formatCode>#,##0.00</c:formatCode>
                <c:ptCount val="8"/>
                <c:pt idx="0">
                  <c:v>25</c:v>
                </c:pt>
                <c:pt idx="1">
                  <c:v>1013</c:v>
                </c:pt>
                <c:pt idx="2">
                  <c:v>200</c:v>
                </c:pt>
                <c:pt idx="3">
                  <c:v>200</c:v>
                </c:pt>
                <c:pt idx="4">
                  <c:v>922.8</c:v>
                </c:pt>
                <c:pt idx="5">
                  <c:v>3063</c:v>
                </c:pt>
                <c:pt idx="6">
                  <c:v>888.6</c:v>
                </c:pt>
                <c:pt idx="7">
                  <c:v>7728.3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56087040"/>
        <c:axId val="251448704"/>
      </c:barChart>
      <c:catAx>
        <c:axId val="2560870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51448704"/>
        <c:crosses val="autoZero"/>
        <c:auto val="1"/>
        <c:lblAlgn val="ctr"/>
        <c:lblOffset val="100"/>
        <c:noMultiLvlLbl val="0"/>
      </c:catAx>
      <c:valAx>
        <c:axId val="251448704"/>
        <c:scaling>
          <c:orientation val="minMax"/>
        </c:scaling>
        <c:delete val="1"/>
        <c:axPos val="b"/>
        <c:numFmt formatCode="#,##0.00" sourceLinked="1"/>
        <c:majorTickMark val="none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195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56087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a7113ed7-7ae1-4ac7-9fdc-342e54675dee}"/>
      </c:ext>
    </c:extLst>
  </c:chart>
  <c:spPr>
    <a:noFill/>
    <a:ln>
      <a:noFill/>
    </a:ln>
    <a:effectLst/>
  </c:spPr>
  <c:txPr>
    <a:bodyPr/>
    <a:lstStyle/>
    <a:p>
      <a:pPr>
        <a:defRPr lang="en-US"/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839835-6F95-480E-9257-B016EE2C7091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57475" y="1143000"/>
            <a:ext cx="15430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CB98E-EC3E-4189-813D-BF84685A4F9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7CB98E-EC3E-4189-813D-BF84685A4F96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244726"/>
            <a:ext cx="5829300" cy="47752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7204076"/>
            <a:ext cx="5143500" cy="3311524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730250"/>
            <a:ext cx="1478756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730250"/>
            <a:ext cx="4350544" cy="116236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419479"/>
            <a:ext cx="5915025" cy="5705474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9178929"/>
            <a:ext cx="5915025" cy="300037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651250"/>
            <a:ext cx="291465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651250"/>
            <a:ext cx="291465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30253"/>
            <a:ext cx="5915025" cy="2651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3362326"/>
            <a:ext cx="2901255" cy="164782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5010150"/>
            <a:ext cx="2901255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3362326"/>
            <a:ext cx="2915543" cy="164782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5010150"/>
            <a:ext cx="2915543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914400"/>
            <a:ext cx="2211884" cy="3200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974853"/>
            <a:ext cx="3471863" cy="974725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4114800"/>
            <a:ext cx="2211884" cy="762317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914400"/>
            <a:ext cx="2211884" cy="3200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974853"/>
            <a:ext cx="3471863" cy="9747250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4114800"/>
            <a:ext cx="2211884" cy="762317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730253"/>
            <a:ext cx="5915025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651250"/>
            <a:ext cx="5915025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2712703"/>
            <a:ext cx="154305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0B97E-05FE-4B16-A557-75A33946204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2712703"/>
            <a:ext cx="2314575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2712703"/>
            <a:ext cx="154305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2E810-2A03-49C2-8A5E-762CBFE70E97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F3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-188505" y="421561"/>
            <a:ext cx="4287867" cy="1270027"/>
            <a:chOff x="-188505" y="421561"/>
            <a:chExt cx="4287867" cy="1270027"/>
          </a:xfrm>
        </p:grpSpPr>
        <p:sp>
          <p:nvSpPr>
            <p:cNvPr id="34" name="TextBox 33"/>
            <p:cNvSpPr txBox="1"/>
            <p:nvPr/>
          </p:nvSpPr>
          <p:spPr>
            <a:xfrm>
              <a:off x="-188505" y="421561"/>
              <a:ext cx="404271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o-RO" sz="6000" b="1" dirty="0">
                  <a:solidFill>
                    <a:srgbClr val="505160"/>
                  </a:solidFill>
                </a:rPr>
                <a:t>BUGETUL</a:t>
              </a:r>
              <a:endParaRPr lang="ro-RO" sz="6000" b="1" dirty="0">
                <a:solidFill>
                  <a:srgbClr val="505160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180902" y="1045257"/>
              <a:ext cx="29184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o-RO" sz="3200" b="1" dirty="0">
                  <a:solidFill>
                    <a:srgbClr val="505160"/>
                  </a:solidFill>
                </a:rPr>
                <a:t> </a:t>
              </a:r>
              <a:r>
                <a:rPr lang="ro-RO" sz="3600" b="1" i="1" dirty="0">
                  <a:solidFill>
                    <a:srgbClr val="505160"/>
                  </a:solidFill>
                </a:rPr>
                <a:t>proiect</a:t>
              </a:r>
              <a:endParaRPr lang="ro-RO" sz="3600" b="1" i="1" dirty="0">
                <a:solidFill>
                  <a:srgbClr val="505160"/>
                </a:solidFill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3604260" y="666750"/>
              <a:ext cx="0" cy="902968"/>
            </a:xfrm>
            <a:prstGeom prst="line">
              <a:avLst/>
            </a:prstGeom>
            <a:ln w="12700">
              <a:solidFill>
                <a:srgbClr val="5051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2" name="Chart 11"/>
          <p:cNvGraphicFramePr/>
          <p:nvPr/>
        </p:nvGraphicFramePr>
        <p:xfrm>
          <a:off x="137295" y="4028725"/>
          <a:ext cx="6521044" cy="15604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-10960" y="3566318"/>
            <a:ext cx="6858000" cy="0"/>
          </a:xfrm>
          <a:prstGeom prst="line">
            <a:avLst/>
          </a:prstGeom>
          <a:ln w="38100">
            <a:solidFill>
              <a:srgbClr val="6882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-1262" y="3617722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700" b="1" dirty="0">
                <a:solidFill>
                  <a:srgbClr val="505160"/>
                </a:solidFill>
              </a:rPr>
              <a:t>Venituri – </a:t>
            </a:r>
            <a:r>
              <a:rPr lang="ro-RO" sz="28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14.015.700,0</a:t>
            </a:r>
            <a:r>
              <a:rPr lang="ro-RO" sz="2700" b="1" dirty="0" smtClean="0">
                <a:solidFill>
                  <a:srgbClr val="505160"/>
                </a:solidFill>
              </a:rPr>
              <a:t>,00</a:t>
            </a:r>
            <a:r>
              <a:rPr lang="en-US" sz="2700" b="1" dirty="0" smtClean="0">
                <a:solidFill>
                  <a:srgbClr val="505160"/>
                </a:solidFill>
              </a:rPr>
              <a:t>lei</a:t>
            </a:r>
            <a:endParaRPr lang="en-US" sz="2700" b="1" dirty="0">
              <a:solidFill>
                <a:srgbClr val="50516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-10609" y="7952889"/>
            <a:ext cx="6868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700" b="1" dirty="0">
                <a:solidFill>
                  <a:srgbClr val="505160"/>
                </a:solidFill>
              </a:rPr>
              <a:t>Cheltuieli – </a:t>
            </a:r>
            <a:r>
              <a:rPr lang="ro-RO" sz="28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14.015.700,0</a:t>
            </a:r>
            <a:r>
              <a:rPr lang="en-US" sz="2700" b="1" dirty="0" smtClean="0">
                <a:solidFill>
                  <a:srgbClr val="505160"/>
                </a:solidFill>
              </a:rPr>
              <a:t>lei</a:t>
            </a:r>
            <a:endParaRPr lang="en-US" sz="2700" b="1" dirty="0">
              <a:solidFill>
                <a:srgbClr val="505160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-5115" y="7852571"/>
            <a:ext cx="6858000" cy="0"/>
          </a:xfrm>
          <a:prstGeom prst="line">
            <a:avLst/>
          </a:prstGeom>
          <a:ln w="38100">
            <a:solidFill>
              <a:srgbClr val="6882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0" y="12994790"/>
            <a:ext cx="6858000" cy="721210"/>
          </a:xfrm>
          <a:prstGeom prst="rect">
            <a:avLst/>
          </a:prstGeom>
          <a:solidFill>
            <a:srgbClr val="688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973" y="168071"/>
            <a:ext cx="1389111" cy="540364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1339" y="193744"/>
            <a:ext cx="1008928" cy="504464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10960" y="5554335"/>
            <a:ext cx="684704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o-RO" sz="2000" b="1" u="sng" dirty="0">
                <a:solidFill>
                  <a:srgbClr val="505160"/>
                </a:solidFill>
              </a:rPr>
              <a:t>Banii acumulați local</a:t>
            </a:r>
            <a:r>
              <a:rPr lang="en-US" sz="2000" b="1" u="sng" dirty="0">
                <a:solidFill>
                  <a:srgbClr val="505160"/>
                </a:solidFill>
              </a:rPr>
              <a:t> – </a:t>
            </a:r>
            <a:r>
              <a:rPr lang="ro-RO" sz="2000" b="1" u="sng" dirty="0" smtClean="0">
                <a:solidFill>
                  <a:srgbClr val="505160"/>
                </a:solidFill>
              </a:rPr>
              <a:t>1686,40</a:t>
            </a:r>
            <a:r>
              <a:rPr lang="en-US" sz="2000" b="1" u="sng" dirty="0" smtClean="0">
                <a:solidFill>
                  <a:srgbClr val="505160"/>
                </a:solidFill>
              </a:rPr>
              <a:t> </a:t>
            </a:r>
            <a:r>
              <a:rPr lang="en-US" sz="2000" b="1" u="sng" dirty="0">
                <a:solidFill>
                  <a:srgbClr val="505160"/>
                </a:solidFill>
              </a:rPr>
              <a:t>lei</a:t>
            </a:r>
            <a:endParaRPr lang="en-US" sz="2000" u="sng" dirty="0">
              <a:solidFill>
                <a:srgbClr val="50516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577061" y="187969"/>
            <a:ext cx="4209501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50" b="1" dirty="0">
                <a:solidFill>
                  <a:srgbClr val="505160"/>
                </a:solidFill>
              </a:rPr>
              <a:t>Prim</a:t>
            </a:r>
            <a:r>
              <a:rPr lang="ro-RO" sz="2250" b="1" dirty="0">
                <a:solidFill>
                  <a:srgbClr val="505160"/>
                </a:solidFill>
              </a:rPr>
              <a:t>ă</a:t>
            </a:r>
            <a:r>
              <a:rPr lang="en-US" sz="2250" b="1" dirty="0" err="1">
                <a:solidFill>
                  <a:srgbClr val="505160"/>
                </a:solidFill>
              </a:rPr>
              <a:t>ria</a:t>
            </a:r>
            <a:r>
              <a:rPr lang="en-US" sz="2250" b="1" dirty="0">
                <a:solidFill>
                  <a:srgbClr val="505160"/>
                </a:solidFill>
              </a:rPr>
              <a:t> </a:t>
            </a:r>
            <a:r>
              <a:rPr lang="ro-RO" sz="2250" b="1" dirty="0" smtClean="0">
                <a:solidFill>
                  <a:srgbClr val="505160"/>
                </a:solidFill>
              </a:rPr>
              <a:t>Pănășești</a:t>
            </a:r>
            <a:endParaRPr lang="en-US" sz="2250" b="1" dirty="0">
              <a:solidFill>
                <a:srgbClr val="50516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37295" y="1699302"/>
            <a:ext cx="655072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o-RO" sz="2000" dirty="0">
                <a:solidFill>
                  <a:srgbClr val="505160"/>
                </a:solidFill>
              </a:rPr>
              <a:t>Stimați cetățeni, propunem atenției Dumneavoastră</a:t>
            </a:r>
            <a:br>
              <a:rPr lang="ro-RO" sz="2000" dirty="0">
                <a:solidFill>
                  <a:srgbClr val="505160"/>
                </a:solidFill>
              </a:rPr>
            </a:br>
            <a:r>
              <a:rPr lang="en-US" sz="2000" dirty="0" err="1">
                <a:solidFill>
                  <a:srgbClr val="505160"/>
                </a:solidFill>
              </a:rPr>
              <a:t>proiectul</a:t>
            </a:r>
            <a:r>
              <a:rPr lang="en-US" sz="2000" dirty="0">
                <a:solidFill>
                  <a:srgbClr val="505160"/>
                </a:solidFill>
              </a:rPr>
              <a:t> </a:t>
            </a:r>
            <a:r>
              <a:rPr lang="en-US" sz="2000" dirty="0" err="1">
                <a:solidFill>
                  <a:srgbClr val="505160"/>
                </a:solidFill>
              </a:rPr>
              <a:t>bugetului</a:t>
            </a:r>
            <a:r>
              <a:rPr lang="en-US" sz="2000" dirty="0">
                <a:solidFill>
                  <a:srgbClr val="505160"/>
                </a:solidFill>
              </a:rPr>
              <a:t> </a:t>
            </a:r>
            <a:r>
              <a:rPr lang="en-US" sz="2000" dirty="0" err="1">
                <a:solidFill>
                  <a:srgbClr val="505160"/>
                </a:solidFill>
              </a:rPr>
              <a:t>pentru</a:t>
            </a:r>
            <a:r>
              <a:rPr lang="en-US" sz="2000" dirty="0">
                <a:solidFill>
                  <a:srgbClr val="505160"/>
                </a:solidFill>
              </a:rPr>
              <a:t> </a:t>
            </a:r>
            <a:r>
              <a:rPr lang="en-US" sz="2000" dirty="0" err="1">
                <a:solidFill>
                  <a:srgbClr val="505160"/>
                </a:solidFill>
              </a:rPr>
              <a:t>anul</a:t>
            </a:r>
            <a:r>
              <a:rPr lang="en-US" sz="2000" dirty="0">
                <a:solidFill>
                  <a:srgbClr val="505160"/>
                </a:solidFill>
              </a:rPr>
              <a:t> </a:t>
            </a:r>
            <a:r>
              <a:rPr lang="en-US" sz="2000" dirty="0" smtClean="0">
                <a:solidFill>
                  <a:srgbClr val="505160"/>
                </a:solidFill>
              </a:rPr>
              <a:t>202</a:t>
            </a:r>
            <a:r>
              <a:rPr lang="ro-RO" sz="2000" dirty="0" smtClean="0">
                <a:solidFill>
                  <a:srgbClr val="505160"/>
                </a:solidFill>
              </a:rPr>
              <a:t>6.</a:t>
            </a:r>
            <a:endParaRPr lang="ro-RO" sz="2000" dirty="0">
              <a:solidFill>
                <a:srgbClr val="505160"/>
              </a:solidFill>
            </a:endParaRPr>
          </a:p>
          <a:p>
            <a:pPr algn="just"/>
            <a:endParaRPr lang="ro-RO" sz="1000" dirty="0">
              <a:solidFill>
                <a:srgbClr val="505160"/>
              </a:solidFill>
            </a:endParaRPr>
          </a:p>
          <a:p>
            <a:pPr algn="just"/>
            <a:r>
              <a:rPr lang="ro-RO" sz="2000" dirty="0">
                <a:solidFill>
                  <a:srgbClr val="505160"/>
                </a:solidFill>
              </a:rPr>
              <a:t>Mai jos puteți afla ce bani </a:t>
            </a:r>
            <a:r>
              <a:rPr lang="en-US" sz="2000" dirty="0" err="1">
                <a:solidFill>
                  <a:srgbClr val="505160"/>
                </a:solidFill>
              </a:rPr>
              <a:t>planific</a:t>
            </a:r>
            <a:r>
              <a:rPr lang="ro-RO" sz="2000" dirty="0" err="1">
                <a:solidFill>
                  <a:srgbClr val="505160"/>
                </a:solidFill>
              </a:rPr>
              <a:t>ăm</a:t>
            </a:r>
            <a:r>
              <a:rPr lang="ro-RO" sz="2000" dirty="0">
                <a:solidFill>
                  <a:srgbClr val="505160"/>
                </a:solidFill>
              </a:rPr>
              <a:t> să acumulăm, din ce surse, precum și pentru ce scopuri aceste resurse vor fi cheltuite în anul viitor.</a:t>
            </a:r>
            <a:endParaRPr lang="ro-RO" sz="2000" dirty="0">
              <a:solidFill>
                <a:srgbClr val="505160"/>
              </a:solidFill>
            </a:endParaRPr>
          </a:p>
        </p:txBody>
      </p:sp>
      <p:graphicFrame>
        <p:nvGraphicFramePr>
          <p:cNvPr id="16" name="Chart 15"/>
          <p:cNvGraphicFramePr/>
          <p:nvPr/>
        </p:nvGraphicFramePr>
        <p:xfrm>
          <a:off x="57628" y="5969764"/>
          <a:ext cx="6789412" cy="20447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4" name="Chart 23"/>
          <p:cNvGraphicFramePr/>
          <p:nvPr/>
        </p:nvGraphicFramePr>
        <p:xfrm>
          <a:off x="-10960" y="8463469"/>
          <a:ext cx="6857999" cy="45313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-5032199" y="-121841"/>
            <a:ext cx="287689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Palitra</a:t>
            </a:r>
            <a:r>
              <a:rPr lang="en-US" dirty="0"/>
              <a:t> de </a:t>
            </a:r>
            <a:r>
              <a:rPr lang="en-US" dirty="0" err="1"/>
              <a:t>culori</a:t>
            </a:r>
            <a:r>
              <a:rPr lang="en-US" dirty="0"/>
              <a:t> </a:t>
            </a:r>
            <a:r>
              <a:rPr lang="en-US" dirty="0" err="1"/>
              <a:t>compatibile</a:t>
            </a:r>
            <a:endParaRPr lang="ru-RU" dirty="0"/>
          </a:p>
          <a:p>
            <a:endParaRPr lang="en-US" dirty="0"/>
          </a:p>
          <a:p>
            <a:r>
              <a:rPr lang="ru-RU" dirty="0"/>
              <a:t>#505160 грозовая туча</a:t>
            </a:r>
            <a:endParaRPr lang="ru-RU" dirty="0"/>
          </a:p>
          <a:p>
            <a:endParaRPr lang="en-US" dirty="0"/>
          </a:p>
          <a:p>
            <a:r>
              <a:rPr lang="ru-RU" dirty="0"/>
              <a:t>#68829E водопад</a:t>
            </a:r>
            <a:endParaRPr lang="ru-RU" dirty="0"/>
          </a:p>
          <a:p>
            <a:endParaRPr lang="en-US" dirty="0"/>
          </a:p>
          <a:p>
            <a:r>
              <a:rPr lang="ru-RU" dirty="0"/>
              <a:t>#AEBD38 мох</a:t>
            </a:r>
            <a:endParaRPr lang="ru-RU" dirty="0"/>
          </a:p>
          <a:p>
            <a:endParaRPr lang="en-US" dirty="0"/>
          </a:p>
          <a:p>
            <a:r>
              <a:rPr lang="ru-RU" dirty="0"/>
              <a:t>#598234 луг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-5951123" y="472234"/>
            <a:ext cx="609600" cy="279400"/>
          </a:xfrm>
          <a:prstGeom prst="rect">
            <a:avLst/>
          </a:prstGeom>
          <a:solidFill>
            <a:srgbClr val="5051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-5951123" y="1031120"/>
            <a:ext cx="609600" cy="279400"/>
          </a:xfrm>
          <a:prstGeom prst="rect">
            <a:avLst/>
          </a:prstGeom>
          <a:solidFill>
            <a:srgbClr val="688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-5951123" y="1556325"/>
            <a:ext cx="609600" cy="279400"/>
          </a:xfrm>
          <a:prstGeom prst="rect">
            <a:avLst/>
          </a:prstGeom>
          <a:solidFill>
            <a:srgbClr val="AEBD3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-5913023" y="2081530"/>
            <a:ext cx="609600" cy="279400"/>
          </a:xfrm>
          <a:prstGeom prst="rect">
            <a:avLst/>
          </a:prstGeom>
          <a:solidFill>
            <a:srgbClr val="59823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41"/>
          <p:cNvSpPr txBox="1"/>
          <p:nvPr/>
        </p:nvSpPr>
        <p:spPr>
          <a:xfrm>
            <a:off x="3359634" y="553179"/>
            <a:ext cx="2782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smtClean="0">
                <a:solidFill>
                  <a:srgbClr val="505160"/>
                </a:solidFill>
              </a:rPr>
              <a:t>202</a:t>
            </a:r>
            <a:r>
              <a:rPr lang="ro-RO" sz="7200" b="1" dirty="0" smtClean="0">
                <a:solidFill>
                  <a:srgbClr val="505160"/>
                </a:solidFill>
              </a:rPr>
              <a:t>6</a:t>
            </a:r>
            <a:endParaRPr lang="en-US" sz="7200" b="1" dirty="0">
              <a:solidFill>
                <a:srgbClr val="5051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E58488C4305C4AADBCAC934C6DA5FA" ma:contentTypeVersion="15" ma:contentTypeDescription="Create a new document." ma:contentTypeScope="" ma:versionID="bbc64622b41f97e9232f56e374ad6fba">
  <xsd:schema xmlns:xsd="http://www.w3.org/2001/XMLSchema" xmlns:xs="http://www.w3.org/2001/XMLSchema" xmlns:p="http://schemas.microsoft.com/office/2006/metadata/properties" xmlns:ns1="http://schemas.microsoft.com/sharepoint/v3" xmlns:ns2="a4a171f7-7c1b-417f-863d-356437942985" xmlns:ns3="28f040e9-7871-4f18-addb-b1dd6301a3da" targetNamespace="http://schemas.microsoft.com/office/2006/metadata/properties" ma:root="true" ma:fieldsID="982632e5b8e8aff4fac7cf17b347bb3c" ns1:_="" ns2:_="" ns3:_="">
    <xsd:import namespace="http://schemas.microsoft.com/sharepoint/v3"/>
    <xsd:import namespace="a4a171f7-7c1b-417f-863d-356437942985"/>
    <xsd:import namespace="28f040e9-7871-4f18-addb-b1dd6301a3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EventHashCode" minOccurs="0"/>
                <xsd:element ref="ns2:MediaServiceGenerationTime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171f7-7c1b-417f-863d-3564379429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f040e9-7871-4f18-addb-b1dd6301a3d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1CD030-7D40-4D24-A011-6C5EA4090C5E}">
  <ds:schemaRefs/>
</ds:datastoreItem>
</file>

<file path=customXml/itemProps2.xml><?xml version="1.0" encoding="utf-8"?>
<ds:datastoreItem xmlns:ds="http://schemas.openxmlformats.org/officeDocument/2006/customXml" ds:itemID="{62B33AF8-D2C6-4AE4-9D94-0AB5256BBC2E}">
  <ds:schemaRefs/>
</ds:datastoreItem>
</file>

<file path=customXml/itemProps3.xml><?xml version="1.0" encoding="utf-8"?>
<ds:datastoreItem xmlns:ds="http://schemas.openxmlformats.org/officeDocument/2006/customXml" ds:itemID="{7C07BD5F-E2A9-4463-BCD9-C97378C079A6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444</Words>
  <Application>WPS Slides</Application>
  <PresentationFormat>Particularizare</PresentationFormat>
  <Paragraphs>28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SimSun</vt:lpstr>
      <vt:lpstr>Wingdings</vt:lpstr>
      <vt:lpstr>Arial Black</vt:lpstr>
      <vt:lpstr>Calibri</vt:lpstr>
      <vt:lpstr>Microsoft YaHei</vt:lpstr>
      <vt:lpstr>Arial Unicode MS</vt:lpstr>
      <vt:lpstr>Calibri Light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Igor Mironiuc</dc:creator>
  <cp:lastModifiedBy>primarie</cp:lastModifiedBy>
  <cp:revision>141</cp:revision>
  <dcterms:created xsi:type="dcterms:W3CDTF">2020-06-05T11:53:00Z</dcterms:created>
  <dcterms:modified xsi:type="dcterms:W3CDTF">2025-12-04T11:29:52Z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0x01010024E58488C4305C4AADBCAC934C6DA5FA</vt:lpwstr>
  </property>
  <property fmtid="{D5CDD505-2E9C-101B-9397-08002B2CF9AE}" pid="3" name="ICV">
    <vt:lpwstr>8F37E0CEB6E343A9803B05AD1D2F1EC3_13</vt:lpwstr>
  </property>
  <property fmtid="{D5CDD505-2E9C-101B-9397-08002B2CF9AE}" pid="4" name="KSOProductBuildVer">
    <vt:lpwstr>1033-12.2.0.20795</vt:lpwstr>
  </property>
</Properties>
</file>